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82" r:id="rId3"/>
    <p:sldId id="279" r:id="rId4"/>
    <p:sldId id="257" r:id="rId5"/>
    <p:sldId id="281" r:id="rId6"/>
    <p:sldId id="260" r:id="rId7"/>
    <p:sldId id="283" r:id="rId8"/>
    <p:sldId id="284" r:id="rId9"/>
    <p:sldId id="264" r:id="rId10"/>
    <p:sldId id="265" r:id="rId11"/>
    <p:sldId id="285" r:id="rId12"/>
    <p:sldId id="267" r:id="rId13"/>
    <p:sldId id="286" r:id="rId14"/>
    <p:sldId id="269" r:id="rId15"/>
    <p:sldId id="287" r:id="rId16"/>
    <p:sldId id="288" r:id="rId17"/>
    <p:sldId id="272" r:id="rId18"/>
    <p:sldId id="274" r:id="rId19"/>
    <p:sldId id="289" r:id="rId20"/>
    <p:sldId id="276" r:id="rId21"/>
    <p:sldId id="278" r:id="rId22"/>
    <p:sldId id="258" r:id="rId23"/>
    <p:sldId id="277" r:id="rId2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C783A-3BCE-4BC6-AAE3-84C0F2E0B34C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5F6A-47C4-473A-8FA8-A33F6D0E6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95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0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6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7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2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3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9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7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1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8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4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09.05.2023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0BB04-36F5-4CB6-94F8-F84A0FA6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Tensorflow_logo.svg" TargetMode="External"/><Relationship Id="rId3" Type="http://schemas.openxmlformats.org/officeDocument/2006/relationships/hyperlink" Target="http://arxiv.org/abs/1505.04597" TargetMode="External"/><Relationship Id="rId7" Type="http://schemas.openxmlformats.org/officeDocument/2006/relationships/hyperlink" Target="https://commons.wikimedia.org/wiki/File:Einwohnerentwicklung_von_K%C3%B6ln_-_ab_1871.svg" TargetMode="External"/><Relationship Id="rId2" Type="http://schemas.openxmlformats.org/officeDocument/2006/relationships/hyperlink" Target="https://towardsai.net/p/l/machine-learning-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Python-logo-notext.svg" TargetMode="External"/><Relationship Id="rId5" Type="http://schemas.openxmlformats.org/officeDocument/2006/relationships/hyperlink" Target="https://unsplash.com/photos/MAgPyHRO0AA" TargetMode="External"/><Relationship Id="rId4" Type="http://schemas.openxmlformats.org/officeDocument/2006/relationships/hyperlink" Target="https://www.mdpi.com/459996" TargetMode="External"/><Relationship Id="rId9" Type="http://schemas.openxmlformats.org/officeDocument/2006/relationships/hyperlink" Target="https://commons.wikimedia.org/wiki/File:Google_Colaboratory_SVG_Logo.sv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1B3D1-0713-376C-10EA-49B86D5A4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26429"/>
            <a:ext cx="6858000" cy="836759"/>
          </a:xfrm>
        </p:spPr>
        <p:txBody>
          <a:bodyPr>
            <a:no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Road Segmentation for Change Detection in Cologne</a:t>
            </a: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C76A8-C55D-3FBB-A1A5-12E21ABFB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832245"/>
            <a:ext cx="6858000" cy="342245"/>
          </a:xfrm>
        </p:spPr>
        <p:txBody>
          <a:bodyPr>
            <a:normAutofit/>
          </a:bodyPr>
          <a:lstStyle/>
          <a:p>
            <a:r>
              <a:rPr lang="de-DE" sz="1350" dirty="0">
                <a:latin typeface="Verdana" panose="020B0604030504040204" pitchFamily="34" charset="0"/>
                <a:ea typeface="Verdana" panose="020B0604030504040204" pitchFamily="34" charset="0"/>
              </a:rPr>
              <a:t>Adian Dawuda | s1093093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04B45-075C-E997-A8E9-602FB651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EBF6D-8A25-BDA2-A109-4DC02354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51" y="5053014"/>
            <a:ext cx="8419822" cy="273844"/>
          </a:xfrm>
        </p:spPr>
        <p:txBody>
          <a:bodyPr/>
          <a:lstStyle/>
          <a:p>
            <a:r>
              <a:rPr lang="en-US"/>
              <a:t>IP: Interdisciplinary | Integrated | Interactive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6FB0A6-2055-0F30-F0B4-3F43FECF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53650-8707-DF39-26C3-88DF0E1BF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98" y="2388269"/>
            <a:ext cx="6762002" cy="24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52B2-C98E-07A2-6B13-341037EA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5EE5-38BF-C7E3-FC73-C462274E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DB3AF-439F-48EE-B8E8-4BF63EEC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FEF0E9-7892-FB04-18CF-2AB2E706B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74" y="3416938"/>
            <a:ext cx="2974923" cy="13234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DF8BAB-5640-54B7-2C54-49FA3D8ED912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Methods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FD35F-29AD-7E5B-75DE-E6E17172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73" y="1126803"/>
            <a:ext cx="1502640" cy="1606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93EBF6-3F63-40AE-3F84-C0E9E77EC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4" y="1126804"/>
            <a:ext cx="1583691" cy="17353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491AF1-17E8-F441-DF76-3C203619FBE5}"/>
              </a:ext>
            </a:extLst>
          </p:cNvPr>
          <p:cNvSpPr txBox="1"/>
          <p:nvPr/>
        </p:nvSpPr>
        <p:spPr>
          <a:xfrm>
            <a:off x="3780154" y="5133147"/>
            <a:ext cx="5892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Wikimedia: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2017, Wikimedia: python.org 2008, Wikimedia: Google 2021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488602-0781-7575-8A5D-3BAC50D8902D}"/>
              </a:ext>
            </a:extLst>
          </p:cNvPr>
          <p:cNvSpPr txBox="1"/>
          <p:nvPr/>
        </p:nvSpPr>
        <p:spPr>
          <a:xfrm>
            <a:off x="242158" y="1532822"/>
            <a:ext cx="324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Implementation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28F1EB-9AE0-4069-317A-A4FE44F7CB5F}"/>
              </a:ext>
            </a:extLst>
          </p:cNvPr>
          <p:cNvSpPr txBox="1"/>
          <p:nvPr/>
        </p:nvSpPr>
        <p:spPr>
          <a:xfrm>
            <a:off x="84594" y="3539880"/>
            <a:ext cx="324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Computing environment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F23443-0CC8-C5FB-3D17-7279411DB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79" y="3103368"/>
            <a:ext cx="2767014" cy="170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7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16FE-4FBF-2D0B-2E37-4DC248C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9A640-532A-61CF-D8D0-2ED3BE96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F1D1-5530-55BB-F8C2-F08F4AF6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E6964C-790C-3F8A-35BF-E70504F0C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21256"/>
            <a:ext cx="2869364" cy="2869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55A579-B850-1403-76BB-642612FC4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62" y="2363395"/>
            <a:ext cx="985086" cy="985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B78B6B-6B75-C2B7-F8BE-8D23FF4203DF}"/>
              </a:ext>
            </a:extLst>
          </p:cNvPr>
          <p:cNvCxnSpPr>
            <a:cxnSpLocks/>
          </p:cNvCxnSpPr>
          <p:nvPr/>
        </p:nvCxnSpPr>
        <p:spPr>
          <a:xfrm>
            <a:off x="3690232" y="1799303"/>
            <a:ext cx="1102994" cy="639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78A58B-3F1E-01C7-E3BF-43BD7D7EFFCD}"/>
              </a:ext>
            </a:extLst>
          </p:cNvPr>
          <p:cNvCxnSpPr>
            <a:cxnSpLocks/>
          </p:cNvCxnSpPr>
          <p:nvPr/>
        </p:nvCxnSpPr>
        <p:spPr>
          <a:xfrm>
            <a:off x="5992760" y="2861043"/>
            <a:ext cx="1022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90F5A9C-976D-A51C-1F13-E52FCC6B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78" y="869240"/>
            <a:ext cx="1422495" cy="397652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9F9EA72-10E2-59A6-82D7-360556E630A1}"/>
              </a:ext>
            </a:extLst>
          </p:cNvPr>
          <p:cNvCxnSpPr>
            <a:cxnSpLocks/>
          </p:cNvCxnSpPr>
          <p:nvPr/>
        </p:nvCxnSpPr>
        <p:spPr>
          <a:xfrm flipV="1">
            <a:off x="3690232" y="3275866"/>
            <a:ext cx="1102994" cy="676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BC14E4F-802D-CB1D-29CC-B63721DF3639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1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8FD90-D36F-52ED-676D-9E931342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2FCBF-5F1A-685C-F15B-07D1EC60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3FCDD-F43D-1E4C-4F66-BEE3BB84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A3B6F7-8F5C-ADAC-C71A-64B18F21B9CA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Methods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011133-4CF3-C4E8-FBF6-37C22079D0EB}"/>
              </a:ext>
            </a:extLst>
          </p:cNvPr>
          <p:cNvSpPr/>
          <p:nvPr/>
        </p:nvSpPr>
        <p:spPr>
          <a:xfrm>
            <a:off x="2433216" y="979559"/>
            <a:ext cx="4343400" cy="43434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74134-D613-0D60-1230-A344F1E8F1E0}"/>
              </a:ext>
            </a:extLst>
          </p:cNvPr>
          <p:cNvSpPr txBox="1"/>
          <p:nvPr/>
        </p:nvSpPr>
        <p:spPr>
          <a:xfrm>
            <a:off x="3974571" y="2595935"/>
            <a:ext cx="244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number of layers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3E7BE-F64A-11DB-E7D8-1575B2C7FA01}"/>
              </a:ext>
            </a:extLst>
          </p:cNvPr>
          <p:cNvSpPr txBox="1"/>
          <p:nvPr/>
        </p:nvSpPr>
        <p:spPr>
          <a:xfrm>
            <a:off x="2806320" y="1990529"/>
            <a:ext cx="244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initialization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92DA8-78A4-B0A4-05A3-7F27BB5F9D1B}"/>
              </a:ext>
            </a:extLst>
          </p:cNvPr>
          <p:cNvSpPr txBox="1"/>
          <p:nvPr/>
        </p:nvSpPr>
        <p:spPr>
          <a:xfrm>
            <a:off x="4093820" y="1536574"/>
            <a:ext cx="244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learning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7D315-B19B-2D55-6A4C-F9A4A595FBBB}"/>
              </a:ext>
            </a:extLst>
          </p:cNvPr>
          <p:cNvSpPr txBox="1"/>
          <p:nvPr/>
        </p:nvSpPr>
        <p:spPr>
          <a:xfrm>
            <a:off x="3871180" y="3426713"/>
            <a:ext cx="3706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activation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EED629-217C-D7E7-A64B-2A5A08A0BB82}"/>
              </a:ext>
            </a:extLst>
          </p:cNvPr>
          <p:cNvSpPr txBox="1"/>
          <p:nvPr/>
        </p:nvSpPr>
        <p:spPr>
          <a:xfrm>
            <a:off x="3701865" y="1163747"/>
            <a:ext cx="146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14BB1-73E1-2C36-3CE0-9CB526C403E3}"/>
              </a:ext>
            </a:extLst>
          </p:cNvPr>
          <p:cNvSpPr txBox="1"/>
          <p:nvPr/>
        </p:nvSpPr>
        <p:spPr>
          <a:xfrm>
            <a:off x="2778579" y="3959447"/>
            <a:ext cx="370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stopping condition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82B98-C2C4-B030-ED01-B7265A64892A}"/>
              </a:ext>
            </a:extLst>
          </p:cNvPr>
          <p:cNvSpPr txBox="1"/>
          <p:nvPr/>
        </p:nvSpPr>
        <p:spPr>
          <a:xfrm>
            <a:off x="4153027" y="4551253"/>
            <a:ext cx="370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batch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96EA5-027C-3F14-5C45-C018A8A17F8B}"/>
              </a:ext>
            </a:extLst>
          </p:cNvPr>
          <p:cNvSpPr txBox="1"/>
          <p:nvPr/>
        </p:nvSpPr>
        <p:spPr>
          <a:xfrm>
            <a:off x="4709486" y="2087001"/>
            <a:ext cx="244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filter 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B301D-2959-3B6E-B50F-A7C98BDCF45C}"/>
              </a:ext>
            </a:extLst>
          </p:cNvPr>
          <p:cNvSpPr txBox="1"/>
          <p:nvPr/>
        </p:nvSpPr>
        <p:spPr>
          <a:xfrm>
            <a:off x="2624423" y="3001499"/>
            <a:ext cx="244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filter stride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57135-459D-B0C5-A487-9AAD6A754362}"/>
              </a:ext>
            </a:extLst>
          </p:cNvPr>
          <p:cNvSpPr txBox="1"/>
          <p:nvPr/>
        </p:nvSpPr>
        <p:spPr>
          <a:xfrm>
            <a:off x="2949678" y="433484"/>
            <a:ext cx="34411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Verdana" panose="020B0604030504040204" pitchFamily="34" charset="0"/>
                <a:ea typeface="Verdana" panose="020B0604030504040204" pitchFamily="34" charset="0"/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3348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F5C2E-483C-BE02-CAA3-00E7AB6D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73DB3-D5D2-960C-91DE-FEC2FE14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5EE3C-525D-FA29-8943-B1D91809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AF6AB-1C02-98D4-C01C-816615482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41" y="980802"/>
            <a:ext cx="633840" cy="40518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744907-8BB6-DBFB-FFB3-92475FFD289C}"/>
              </a:ext>
            </a:extLst>
          </p:cNvPr>
          <p:cNvCxnSpPr>
            <a:cxnSpLocks/>
          </p:cNvCxnSpPr>
          <p:nvPr/>
        </p:nvCxnSpPr>
        <p:spPr>
          <a:xfrm>
            <a:off x="3076678" y="3006744"/>
            <a:ext cx="1346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7228FFE-0D3A-3EEC-4409-B0F3F48B9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3" t="3903" r="789" b="9132"/>
          <a:stretch/>
        </p:blipFill>
        <p:spPr>
          <a:xfrm>
            <a:off x="4664571" y="1468088"/>
            <a:ext cx="3086100" cy="30773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5EE96B2-69B8-E5DF-8A1B-BFD48B097E37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8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7B51C-5919-1467-B01A-3543B97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A2340-7A99-264B-9DB3-D870BF79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AC52-3C0A-553C-C2B7-7D748195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16ABCA-34B7-7820-2D1A-4E44A9127355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Methods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26167C-6379-B46C-AF92-753F1DF91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3" t="3903" r="789" b="9132"/>
          <a:stretch/>
        </p:blipFill>
        <p:spPr>
          <a:xfrm>
            <a:off x="4870433" y="1386173"/>
            <a:ext cx="3250398" cy="3241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D8FACE-1EBF-6D99-2733-04F442CC6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3" t="3906" r="822" b="9708"/>
          <a:stretch/>
        </p:blipFill>
        <p:spPr>
          <a:xfrm>
            <a:off x="1023169" y="1391059"/>
            <a:ext cx="3250398" cy="32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385D8-14CF-37C9-E4DF-0A00D543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0306C-62A1-AF12-47E4-8F3D5238E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2B626-F86E-6901-A283-7DFF9927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1367AD-41ED-F811-F1B7-AC309BD71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659967"/>
            <a:ext cx="7827495" cy="277852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13F391A-0237-C66D-6611-13251EA2EF0A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Results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652BD-208A-4727-BB40-982DA26C370F}"/>
              </a:ext>
            </a:extLst>
          </p:cNvPr>
          <p:cNvSpPr txBox="1"/>
          <p:nvPr/>
        </p:nvSpPr>
        <p:spPr>
          <a:xfrm>
            <a:off x="4016622" y="1124500"/>
            <a:ext cx="105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1998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5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1CA9E-CDA2-0548-B64C-6926EDBCB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DC08-AFC3-3320-6AA4-C6025106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C9C93-10A8-BC20-EF35-14C3454A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4CA781-445D-392A-1302-3488A345DA30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Results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FD0078-9F30-CD72-BE6C-FB2035D7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" y="1659967"/>
            <a:ext cx="7827498" cy="27785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3EFC2B-4D10-1803-2642-37F3E7B84C94}"/>
              </a:ext>
            </a:extLst>
          </p:cNvPr>
          <p:cNvSpPr txBox="1"/>
          <p:nvPr/>
        </p:nvSpPr>
        <p:spPr>
          <a:xfrm>
            <a:off x="4016622" y="1124500"/>
            <a:ext cx="105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2019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6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01B9-059F-5798-75DA-4B283E51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967" y="1693420"/>
            <a:ext cx="6268065" cy="93240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Segmentation Accuracy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D16F-DECF-239D-BC23-AB756A8C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7F36-A14D-D29C-3364-B0B8949F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203A0-3F08-69C1-0999-27E928D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0AD00-2EC4-FF0F-BD4D-8380B9B52C80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Discussion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FB0623-6E65-113F-C5A0-17676F4CD4F3}"/>
              </a:ext>
            </a:extLst>
          </p:cNvPr>
          <p:cNvSpPr txBox="1">
            <a:spLocks/>
          </p:cNvSpPr>
          <p:nvPr/>
        </p:nvSpPr>
        <p:spPr>
          <a:xfrm>
            <a:off x="1437966" y="3136512"/>
            <a:ext cx="6268065" cy="9324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Time and Effort</a:t>
            </a:r>
          </a:p>
        </p:txBody>
      </p:sp>
    </p:spTree>
    <p:extLst>
      <p:ext uri="{BB962C8B-B14F-4D97-AF65-F5344CB8AC3E}">
        <p14:creationId xmlns:p14="http://schemas.microsoft.com/office/powerpoint/2010/main" val="213527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6B12B-B73A-A513-7AF9-9395F15F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60D9F-BFEF-5F78-2E55-03F66E68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3DFD1-FAE3-CC63-4514-F249F580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5F6E9C-B246-0EB7-710E-411C9210E5FA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Discussion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6269D3-80E7-F5B6-FEE9-2ECF6808A255}"/>
              </a:ext>
            </a:extLst>
          </p:cNvPr>
          <p:cNvSpPr txBox="1">
            <a:spLocks/>
          </p:cNvSpPr>
          <p:nvPr/>
        </p:nvSpPr>
        <p:spPr>
          <a:xfrm>
            <a:off x="1437963" y="773533"/>
            <a:ext cx="6268065" cy="9324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Cost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879056-6695-96EB-3A80-2E23F809AEA7}"/>
              </a:ext>
            </a:extLst>
          </p:cNvPr>
          <p:cNvSpPr txBox="1">
            <a:spLocks/>
          </p:cNvSpPr>
          <p:nvPr/>
        </p:nvSpPr>
        <p:spPr>
          <a:xfrm>
            <a:off x="1437963" y="1897237"/>
            <a:ext cx="6268065" cy="9324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Accessibility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4C6E73-DACB-29BA-69C2-A660B4C7BA3F}"/>
              </a:ext>
            </a:extLst>
          </p:cNvPr>
          <p:cNvSpPr txBox="1">
            <a:spLocks/>
          </p:cNvSpPr>
          <p:nvPr/>
        </p:nvSpPr>
        <p:spPr>
          <a:xfrm>
            <a:off x="1428126" y="3020941"/>
            <a:ext cx="6268065" cy="9324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Transparency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42D4BA-09A8-ED76-086A-8B4FF0806ED3}"/>
              </a:ext>
            </a:extLst>
          </p:cNvPr>
          <p:cNvSpPr txBox="1">
            <a:spLocks/>
          </p:cNvSpPr>
          <p:nvPr/>
        </p:nvSpPr>
        <p:spPr>
          <a:xfrm>
            <a:off x="1428126" y="4143677"/>
            <a:ext cx="6268065" cy="9324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err="1"/>
              <a:t>Etc</a:t>
            </a:r>
            <a:r>
              <a:rPr lang="en-US" sz="3200" dirty="0"/>
              <a:t>…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9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C7286-5BE3-AEF4-A577-0D21A244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06127-5D48-5D3C-BC17-B72B5668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D8165-2D30-6E97-7275-6331CD15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0D52AE-4AE8-2626-7714-8ADC2F045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41" y="933609"/>
            <a:ext cx="5840318" cy="2073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77179-6A50-B50D-7947-71D036855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41" y="3006744"/>
            <a:ext cx="5840318" cy="20731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702D5E-364A-C09C-3F7F-3621594293F6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CE51-806D-72AA-D9F4-C69B7972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05DE-B206-6A8C-060E-FF6C652D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F0F54-98CA-EE22-BB4D-02642A92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7CFA5-80F2-CA0F-7B27-BF5547D6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83" y="804193"/>
            <a:ext cx="5767234" cy="44051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9E0CDBE-6907-5185-219B-76DF596932DC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82EA9F-4851-59A1-38A3-8BE27C97E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6" b="-1125"/>
          <a:stretch/>
        </p:blipFill>
        <p:spPr>
          <a:xfrm>
            <a:off x="-47715" y="0"/>
            <a:ext cx="9191715" cy="5855866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6AACF-2F73-1AF5-35F0-EB7BA7D1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8EB56-2D7D-75FB-AEEA-F6E2EBB1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E8BB3-557B-B085-F128-4C7069C6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F3345-B1C8-5A11-25D4-458D361C429B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Outlook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FA2E-5B04-537F-B5C5-236BF0B13B36}"/>
              </a:ext>
            </a:extLst>
          </p:cNvPr>
          <p:cNvSpPr txBox="1"/>
          <p:nvPr/>
        </p:nvSpPr>
        <p:spPr>
          <a:xfrm>
            <a:off x="7819347" y="5485814"/>
            <a:ext cx="1573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Unsplash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Nik 2017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83D5-3628-7349-4280-0F65BD09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F8F3E-D4EA-5777-3E50-D3E3276F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1FCA8-03A3-B448-26E4-A9D074E6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232DD-4B3F-9E2F-E7A5-B5A2F3E7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C10614-F584-7F07-1AF1-47EC22ECE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54547"/>
            <a:ext cx="7886700" cy="25990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5ADB51-9A60-EA40-85AD-87460A3489EC}"/>
              </a:ext>
            </a:extLst>
          </p:cNvPr>
          <p:cNvSpPr txBox="1">
            <a:spLocks/>
          </p:cNvSpPr>
          <p:nvPr/>
        </p:nvSpPr>
        <p:spPr>
          <a:xfrm>
            <a:off x="363179" y="1665206"/>
            <a:ext cx="7527207" cy="596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Overlayed difference</a:t>
            </a:r>
          </a:p>
        </p:txBody>
      </p:sp>
    </p:spTree>
    <p:extLst>
      <p:ext uri="{BB962C8B-B14F-4D97-AF65-F5344CB8AC3E}">
        <p14:creationId xmlns:p14="http://schemas.microsoft.com/office/powerpoint/2010/main" val="22129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CC56-C5BC-18B5-2A1D-D2110868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E2695-84FA-8B38-5275-3AD9EB95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1CFF-BAB1-8E2B-1AE7-8C3BCEC8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B172-6B0B-D1F3-2F4F-3B527512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9" y="892089"/>
            <a:ext cx="8244348" cy="362611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Gomes, V. C. F., Queiroz, G. R., &amp; Ferreira, K. R. (2020). An overview of platforms for big earth observation data management and analysis. In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Remote Sensing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(Vol. 12, Issue 8). MDPI AG. https://doi.org/10.3390/RS12081253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9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Jakubovitz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D., </a:t>
            </a:r>
            <a:r>
              <a:rPr lang="en-US" sz="9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Giryes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R., &amp; Rodrigues, M. R. D. (2019).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Generalization Error in Deep Learning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http://arxiv.org/abs/1808.01174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Kawaguchi, K., </a:t>
            </a:r>
            <a:r>
              <a:rPr lang="en-US" sz="9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Bengio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Y., &amp; </a:t>
            </a:r>
            <a:r>
              <a:rPr lang="en-US" sz="9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Kaelbling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L. (2017). Generalization in Deep Learning. In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Mathematical Aspects of Deep Learning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(pp. 112–148). Cambridge University Press. https://doi.org/10.1017/9781009025096.003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Lang, S., Hay, G. J., Baraldi, A., Tiede, D., &amp; Blaschke, T. (2019). 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GEOBIA achievements and spatial opportunities in the era of big earth observation data. In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ISPRS International Journal of Geo-Information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(Vol. 8, Issue 11). MDPI AG. https://doi.org/10.3390/ijgi8110474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Matsuyama, T. (1987). Knowledge-Based Aerial Image Understanding Systems and Expert Systems for Image Processing.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IEEE Transactions on Geoscience and Remote Sensing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GE-25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(3), 305–316. https://doi.org/10.1109/TGRS.1987.289802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9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Mnih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 (2013).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Machine Learning for Aerial Image Labeling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Ronneberger, O., Fischer, P., &amp; Brox, T. (2015).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U-Net: Convolutional Networks for Biomedical Image Segmentation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http://arxiv.org/abs/1505.04597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Sudmanns, M., Tiede, D., Lang, S., Bergstedt, H., Trost, G., Augustin, H., Baraldi, A., &amp; Blaschke, T. (2020). 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Big Earth data: disruptive changes in Earth observation data management and analysis? In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International Journal of Digital Earth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(Vol. 13, Issue 7, pp. 832–850). Taylor and Francis Ltd. https://doi.org/10.1080/17538947.2019.1585976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Wang, H., Wang, Y., Zhang, Q., Xiang, S., &amp; Pan, C. (2017). 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Gated convolutional neural network for semantic segmentation in high-resolution images.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Remote Sensing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(5). https://doi.org/10.3390/rs9050446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Wang, Z., Wang, E., &amp; Zhu, Y. (2020). Image segmentation evaluation: a survey of methods.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Artificial Intelligence Review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53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(8), 5637–5674. https://doi.org/10.1007/s10462-020-09830-9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Wu, H., Liu, Q., &amp; Liu, X. (2019). A review on deep learning approaches to image classification and object segmentation.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Computers, Materials and Continua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60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(2), 575–597. https://doi.org/10.32604/cmc.2019.03595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Yu, T., &amp; Zhu, H. (2020). </a:t>
            </a:r>
            <a:r>
              <a:rPr lang="en-US" sz="900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Hyper-Parameter Optimization: A Review of Algorithms and Applications</a:t>
            </a:r>
            <a:r>
              <a:rPr lang="en-US" sz="9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http://arxiv.org/abs/2003.05689</a:t>
            </a:r>
            <a:endParaRPr lang="en-US" sz="900" dirty="0">
              <a:effectLst/>
              <a:latin typeface="Verdana" panose="020B060403050404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3CFA59-8FFC-79A5-0C87-030749552D96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Literature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9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0E7A-6A54-74B5-7400-A053AC26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EABFB-6B04-B4B2-83E8-FDB0CACF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75902-9448-B95B-5E27-D0BDB5E1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DB8AC94E-5F24-51EF-9B48-F5CC9C0A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37" y="1043781"/>
            <a:ext cx="7886700" cy="36274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Towards AI (2021). Semantic Segmentation: A Complete Guide. 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https://towardsai.net/p/l/machine-learning-7</a:t>
            </a:r>
            <a:endParaRPr lang="en-US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 err="1">
                <a:latin typeface="Verdana" panose="020B0604030504040204" pitchFamily="34" charset="0"/>
                <a:ea typeface="Verdana" panose="020B0604030504040204" pitchFamily="34" charset="0"/>
              </a:rPr>
              <a:t>Ronneberger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, O., Fischer, P., &amp; </a:t>
            </a:r>
            <a:r>
              <a:rPr lang="en-US" sz="900" dirty="0" err="1">
                <a:latin typeface="Verdana" panose="020B0604030504040204" pitchFamily="34" charset="0"/>
                <a:ea typeface="Verdana" panose="020B0604030504040204" pitchFamily="34" charset="0"/>
              </a:rPr>
              <a:t>Brox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, T. (2015). U-Net: Convolutional Networks for Biomedical Image Segmentation. 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http://arxiv.org/abs/1505.04597</a:t>
            </a:r>
            <a:endParaRPr lang="en-US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Sublime, J., &amp; </a:t>
            </a:r>
            <a:r>
              <a:rPr lang="en-US" sz="900" dirty="0" err="1">
                <a:latin typeface="Verdana" panose="020B0604030504040204" pitchFamily="34" charset="0"/>
                <a:ea typeface="Verdana" panose="020B0604030504040204" pitchFamily="34" charset="0"/>
              </a:rPr>
              <a:t>Kalinicheva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, E. (2019). Automatic post-disaster damage mapping using deep-learning techniques for change detection: Case study of the Tohoku tsunami. Remote Sensing, 11(9), 1123. 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https://www.mdpi.com/459996</a:t>
            </a:r>
            <a:endParaRPr lang="en-US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 err="1">
                <a:latin typeface="Verdana" panose="020B0604030504040204" pitchFamily="34" charset="0"/>
                <a:ea typeface="Verdana" panose="020B0604030504040204" pitchFamily="34" charset="0"/>
              </a:rPr>
              <a:t>Unsplash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: Nik (2017). 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https://unsplash.com/photos/MAgPyHRO0AA</a:t>
            </a:r>
            <a:endParaRPr lang="en-US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Wikimedia: python.org (2008). Python-logo-</a:t>
            </a:r>
            <a:r>
              <a:rPr lang="en-US" sz="900" dirty="0" err="1">
                <a:latin typeface="Verdana" panose="020B0604030504040204" pitchFamily="34" charset="0"/>
                <a:ea typeface="Verdana" panose="020B0604030504040204" pitchFamily="34" charset="0"/>
              </a:rPr>
              <a:t>notext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https://commons.wikimedia.org/wiki/File:Python-logo-notext.svg</a:t>
            </a:r>
            <a:endParaRPr lang="en-US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Wikimedia: Summer ... </a:t>
            </a:r>
            <a:r>
              <a:rPr lang="en-US" sz="900" dirty="0" err="1">
                <a:latin typeface="Verdana" panose="020B0604030504040204" pitchFamily="34" charset="0"/>
                <a:ea typeface="Verdana" panose="020B0604030504040204" pitchFamily="34" charset="0"/>
              </a:rPr>
              <a:t>hier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! (2018). 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Einwohnerentwicklung von Köln - ab 1871. 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https://commons.wikimedia.org/wiki/File:Einwohnerentwicklung_von_K%C3%B6ln_-_ab_1871.svg</a:t>
            </a:r>
            <a:endParaRPr lang="en-US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Wikimedia: </a:t>
            </a:r>
            <a:r>
              <a:rPr lang="en-US" sz="900" dirty="0" err="1"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 (2017). </a:t>
            </a:r>
            <a:r>
              <a:rPr lang="en-US" sz="900" dirty="0" err="1"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 logo. 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https://commons.wikimedia.org/wiki/File:Tensorflow_logo.svg</a:t>
            </a:r>
            <a:endParaRPr lang="en-US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Wikimedia: Google (2021). Google </a:t>
            </a:r>
            <a:r>
              <a:rPr lang="en-US" sz="900" dirty="0" err="1">
                <a:latin typeface="Verdana" panose="020B0604030504040204" pitchFamily="34" charset="0"/>
                <a:ea typeface="Verdana" panose="020B0604030504040204" pitchFamily="34" charset="0"/>
              </a:rPr>
              <a:t>Colaboratory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</a:rPr>
              <a:t> SVG Logo. </a:t>
            </a:r>
            <a:r>
              <a:rPr lang="en-US" sz="900" dirty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https://commons.wikimedia.org/wiki/File:Google_Colaboratory_SVG_Logo.svg</a:t>
            </a:r>
            <a:endParaRPr lang="en-US" sz="9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F0282-D4A9-1D23-9A99-37D830EC397A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726B4-0650-FF3D-74E5-062D73BC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9F883-0A61-1912-67D4-14955E5C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7F810-5EA2-BF1B-EECC-37C8F86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FDD769-8A35-B009-BCDB-2CF5BA3FA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4" y="1288025"/>
            <a:ext cx="7850190" cy="3925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693AF2-36B8-52A6-F187-F9FED4E267EC}"/>
              </a:ext>
            </a:extLst>
          </p:cNvPr>
          <p:cNvSpPr txBox="1"/>
          <p:nvPr/>
        </p:nvSpPr>
        <p:spPr>
          <a:xfrm>
            <a:off x="6161338" y="5139624"/>
            <a:ext cx="20106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W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ikimedia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: Summer ...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hier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! 2018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F01B7-FDE6-83D8-DAC1-FBCEB9A38289}"/>
              </a:ext>
            </a:extLst>
          </p:cNvPr>
          <p:cNvSpPr/>
          <p:nvPr/>
        </p:nvSpPr>
        <p:spPr>
          <a:xfrm>
            <a:off x="6877664" y="1460091"/>
            <a:ext cx="1122919" cy="1007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62FC9-5F52-D5F8-F965-A33A8D159D10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435BA-9092-CD92-A040-71FA0030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6690"/>
            <a:ext cx="7886700" cy="762222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Verdana" panose="020B060403050404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Detection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0E099-4AD7-C1D5-8AB7-C20DF8FA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DB85E-2CA6-013A-73DA-507DAE9A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3E96E-F050-E56E-280E-185FD94C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96255C-01B6-AA8C-FD89-E14F9A7C55E9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Introduction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1BB4E-32A7-8ACD-5A50-2142FAA7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2189523"/>
            <a:ext cx="3996857" cy="2826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3F8D02-DC2D-0D23-9ABF-8DF5E97A5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34" y="2189523"/>
            <a:ext cx="3996857" cy="28262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7FDEDA-5AF1-CB29-E535-0DCC289DC771}"/>
              </a:ext>
            </a:extLst>
          </p:cNvPr>
          <p:cNvSpPr txBox="1"/>
          <p:nvPr/>
        </p:nvSpPr>
        <p:spPr>
          <a:xfrm>
            <a:off x="6977416" y="4972476"/>
            <a:ext cx="20106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Sublime &amp; Kalinicheva 2019</a:t>
            </a:r>
          </a:p>
        </p:txBody>
      </p:sp>
    </p:spTree>
    <p:extLst>
      <p:ext uri="{BB962C8B-B14F-4D97-AF65-F5344CB8AC3E}">
        <p14:creationId xmlns:p14="http://schemas.microsoft.com/office/powerpoint/2010/main" val="19812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0A015B-5B9A-ACC1-35EF-B0FAEFE2A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5"/>
          <a:stretch/>
        </p:blipFill>
        <p:spPr>
          <a:xfrm>
            <a:off x="628650" y="901289"/>
            <a:ext cx="7848600" cy="42511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6DC6-53A9-0047-F308-9D1F4E065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283B7-0655-8525-30C1-C93BC1F8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0725E-1C99-E9B9-50B0-3AD3C5FA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FE9671-8E5E-87CD-4E8C-D7278EF527DC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7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E183D-4CC9-932A-C1A9-478E897B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A4314-72FB-B709-5470-DE51861A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60BE0-333F-557B-CD8C-96C6BB68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4158F-85AF-146A-0424-2EA9FFDC4ECD}"/>
              </a:ext>
            </a:extLst>
          </p:cNvPr>
          <p:cNvSpPr txBox="1"/>
          <p:nvPr/>
        </p:nvSpPr>
        <p:spPr>
          <a:xfrm>
            <a:off x="6739398" y="4977687"/>
            <a:ext cx="16469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Towards AI 2021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3E54BD-744C-556A-1665-DCFDD649F34C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Introduction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E3377E-BE3A-D281-0552-4A46964F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" y="3006744"/>
            <a:ext cx="6674674" cy="2015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3A7D14-6E41-8BE0-0178-DC2F4AD7B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" y="991443"/>
            <a:ext cx="6661355" cy="20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5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8601A-E4D7-6EC5-DA31-E4529850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6AC86-609A-AE13-3532-23945DE5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F4D94-CBA8-7CD9-7F2A-0ED68EE2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B487C-5B5A-620A-B801-9E141225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" y="987646"/>
            <a:ext cx="4093600" cy="4090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B1C76-EDA6-61FD-2CB8-C6F43F888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7646"/>
            <a:ext cx="4090574" cy="4090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518143-70C9-EB6C-0240-2BB94986437A}"/>
              </a:ext>
            </a:extLst>
          </p:cNvPr>
          <p:cNvSpPr txBox="1"/>
          <p:nvPr/>
        </p:nvSpPr>
        <p:spPr>
          <a:xfrm>
            <a:off x="7954971" y="5028294"/>
            <a:ext cx="986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Mnih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2013</a:t>
            </a:r>
            <a:endParaRPr lang="en-US" sz="9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Inter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67F603-AB88-D1F3-A13B-B4D4FD4864DA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1E435-465E-A647-E362-8FB31334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F3DD8-83E7-5257-087E-7E150ECB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2AEF-42B4-7936-4180-844A4CCA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2A81C-D878-878D-6962-9B210094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97" y="3003795"/>
            <a:ext cx="2335967" cy="2335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138C4-842A-2F4B-CC7A-F12647BB5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98" y="500852"/>
            <a:ext cx="2335967" cy="2335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88F6B2-CD05-E166-9454-AA28C2C50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565" y="3003795"/>
            <a:ext cx="2335967" cy="2335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EA1676-91B9-A237-182F-FD7F42119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565" y="500851"/>
            <a:ext cx="2335967" cy="2335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924559-6FEC-9F36-AD99-183A0413D2C5}"/>
              </a:ext>
            </a:extLst>
          </p:cNvPr>
          <p:cNvSpPr txBox="1"/>
          <p:nvPr/>
        </p:nvSpPr>
        <p:spPr>
          <a:xfrm>
            <a:off x="1131213" y="1404720"/>
            <a:ext cx="105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1998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6718CD-9B84-02B1-6A41-571A798DE012}"/>
              </a:ext>
            </a:extLst>
          </p:cNvPr>
          <p:cNvSpPr txBox="1"/>
          <p:nvPr/>
        </p:nvSpPr>
        <p:spPr>
          <a:xfrm>
            <a:off x="1131213" y="3940948"/>
            <a:ext cx="105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2019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71B78C-561E-257A-3617-DBF9C0D24A2E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67D93-3B38-9326-7F55-16FA46A4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09.05.2023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0FD7F-A1AA-6BFA-ABD6-13C819C5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IP: Interdisciplinary | Integrated | Interactive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938CE-8954-890A-833F-9F0817A3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BB04-36F5-4CB6-94F8-F84A0FA6B029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ACCFA-F7E7-1A11-CF63-CF445F36CF5A}"/>
              </a:ext>
            </a:extLst>
          </p:cNvPr>
          <p:cNvSpPr txBox="1"/>
          <p:nvPr/>
        </p:nvSpPr>
        <p:spPr>
          <a:xfrm>
            <a:off x="6529908" y="5066127"/>
            <a:ext cx="16469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Ronneberger</a:t>
            </a:r>
            <a:r>
              <a:rPr lang="en-US" sz="9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et al. 2015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CF97D-9AA6-4356-A472-00BD53875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45" y="716530"/>
            <a:ext cx="6595910" cy="4394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A40CF-D06C-A064-0EFB-240EEB5CF5AB}"/>
              </a:ext>
            </a:extLst>
          </p:cNvPr>
          <p:cNvSpPr txBox="1">
            <a:spLocks/>
          </p:cNvSpPr>
          <p:nvPr/>
        </p:nvSpPr>
        <p:spPr>
          <a:xfrm>
            <a:off x="209388" y="170408"/>
            <a:ext cx="2240882" cy="54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1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2069</TotalTime>
  <Words>1111</Words>
  <Application>Microsoft Office PowerPoint</Application>
  <PresentationFormat>On-screen Show (16:10)</PresentationFormat>
  <Paragraphs>143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Inter</vt:lpstr>
      <vt:lpstr>Verdana</vt:lpstr>
      <vt:lpstr>Office Theme</vt:lpstr>
      <vt:lpstr>Automated Road Segmentation for Change Detection in Cologne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Adian</dc:creator>
  <cp:lastModifiedBy>Adian</cp:lastModifiedBy>
  <cp:revision>63</cp:revision>
  <dcterms:created xsi:type="dcterms:W3CDTF">2023-05-02T11:28:19Z</dcterms:created>
  <dcterms:modified xsi:type="dcterms:W3CDTF">2023-05-08T07:53:54Z</dcterms:modified>
</cp:coreProperties>
</file>